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Unbounded" panose="020B0604020202020204" charset="0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102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371850" y="1097275"/>
            <a:ext cx="548665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6" name="Google Shape;176;p1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3" name="Google Shape;193;p1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" name="Google Shape;49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850" y="1097275"/>
            <a:ext cx="548665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" name="Google Shape;62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" name="Google Shape;80;p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1" name="Google Shape;91;p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850" y="1097275"/>
            <a:ext cx="548665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7" name="Google Shape;107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" name="Google Shape;123;p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/>
          <p:nvPr/>
        </p:nvSpPr>
        <p:spPr>
          <a:xfrm>
            <a:off x="313151" y="3048666"/>
            <a:ext cx="7729755" cy="141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4450"/>
              <a:buFont typeface="Unbounded"/>
              <a:buNone/>
            </a:pPr>
            <a:r>
              <a:rPr lang="en-US" sz="4450" b="1" i="0" u="none" strike="noStrike" cap="none" dirty="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n8n Data Analyst AI Agent</a:t>
            </a:r>
            <a:endParaRPr sz="44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13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Cricket Statistics Intelligence Platform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Google Shape;4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8064" y="1869328"/>
            <a:ext cx="6992336" cy="5193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47151" y="3834385"/>
            <a:ext cx="716393" cy="865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47151" y="4897493"/>
            <a:ext cx="898538" cy="1076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/>
          <p:nvPr/>
        </p:nvSpPr>
        <p:spPr>
          <a:xfrm>
            <a:off x="724614" y="441245"/>
            <a:ext cx="7325678" cy="532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88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3350"/>
              <a:buFont typeface="Unbounded"/>
              <a:buNone/>
            </a:pPr>
            <a:r>
              <a:rPr lang="en-US" sz="3350" b="1" dirty="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Key Features &amp; Capabilities</a:t>
            </a:r>
            <a:endParaRPr sz="33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2"/>
          <p:cNvSpPr/>
          <p:nvPr/>
        </p:nvSpPr>
        <p:spPr>
          <a:xfrm>
            <a:off x="745569" y="1711404"/>
            <a:ext cx="4237673" cy="3116818"/>
          </a:xfrm>
          <a:prstGeom prst="roundRect">
            <a:avLst>
              <a:gd name="adj" fmla="val 2871"/>
            </a:avLst>
          </a:prstGeom>
          <a:solidFill>
            <a:srgbClr val="D6F5EE"/>
          </a:solidFill>
          <a:ln w="9525" cap="flat" cmpd="sng">
            <a:solidFill>
              <a:srgbClr val="BCD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966192" y="1932027"/>
            <a:ext cx="639008" cy="639008"/>
          </a:xfrm>
          <a:prstGeom prst="roundRect">
            <a:avLst>
              <a:gd name="adj" fmla="val 14308249"/>
            </a:avLst>
          </a:prstGeom>
          <a:solidFill>
            <a:srgbClr val="26A6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1928" y="2107763"/>
            <a:ext cx="287536" cy="28753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/>
          <p:nvPr/>
        </p:nvSpPr>
        <p:spPr>
          <a:xfrm>
            <a:off x="966192" y="2784038"/>
            <a:ext cx="3421261" cy="332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050"/>
              <a:buFont typeface="Unbounded"/>
              <a:buNone/>
            </a:pPr>
            <a:r>
              <a:rPr lang="en-US" sz="2050" b="1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AI-Powered Analysis</a:t>
            </a:r>
            <a:endParaRPr sz="2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2"/>
          <p:cNvSpPr/>
          <p:nvPr/>
        </p:nvSpPr>
        <p:spPr>
          <a:xfrm>
            <a:off x="966192" y="3244572"/>
            <a:ext cx="3796427" cy="136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650"/>
              <a:buFont typeface="Open Sans"/>
              <a:buNone/>
            </a:pPr>
            <a:r>
              <a:rPr lang="en-US" sz="1650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Google Gemini provides intelligent interpretation, comparative analysis, and performance insights from cricket statistics.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2"/>
          <p:cNvSpPr/>
          <p:nvPr/>
        </p:nvSpPr>
        <p:spPr>
          <a:xfrm>
            <a:off x="5196245" y="1711404"/>
            <a:ext cx="4237792" cy="3116818"/>
          </a:xfrm>
          <a:prstGeom prst="roundRect">
            <a:avLst>
              <a:gd name="adj" fmla="val 2871"/>
            </a:avLst>
          </a:prstGeom>
          <a:solidFill>
            <a:srgbClr val="D6F5EE"/>
          </a:solidFill>
          <a:ln w="9525" cap="flat" cmpd="sng">
            <a:solidFill>
              <a:srgbClr val="BCD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5416868" y="1932027"/>
            <a:ext cx="639008" cy="639008"/>
          </a:xfrm>
          <a:prstGeom prst="roundRect">
            <a:avLst>
              <a:gd name="adj" fmla="val 14308249"/>
            </a:avLst>
          </a:prstGeom>
          <a:solidFill>
            <a:srgbClr val="26A6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Google Shape;156;p2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92604" y="2107763"/>
            <a:ext cx="287536" cy="28753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2"/>
          <p:cNvSpPr/>
          <p:nvPr/>
        </p:nvSpPr>
        <p:spPr>
          <a:xfrm>
            <a:off x="5416868" y="2784038"/>
            <a:ext cx="3750588" cy="332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050"/>
              <a:buFont typeface="Unbounded"/>
              <a:buNone/>
            </a:pPr>
            <a:r>
              <a:rPr lang="en-US" sz="2050" b="1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Conversation Memory</a:t>
            </a:r>
            <a:endParaRPr sz="2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2"/>
          <p:cNvSpPr/>
          <p:nvPr/>
        </p:nvSpPr>
        <p:spPr>
          <a:xfrm>
            <a:off x="5416868" y="3244572"/>
            <a:ext cx="3796546" cy="136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650"/>
              <a:buFont typeface="Open Sans"/>
              <a:buNone/>
            </a:pPr>
            <a:r>
              <a:rPr lang="en-US" sz="1650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15-message context window enables the AI to remember previous questions and provide contextual follow-up responses.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2"/>
          <p:cNvSpPr/>
          <p:nvPr/>
        </p:nvSpPr>
        <p:spPr>
          <a:xfrm>
            <a:off x="9647039" y="1711404"/>
            <a:ext cx="4237792" cy="3116818"/>
          </a:xfrm>
          <a:prstGeom prst="roundRect">
            <a:avLst>
              <a:gd name="adj" fmla="val 2871"/>
            </a:avLst>
          </a:prstGeom>
          <a:solidFill>
            <a:srgbClr val="D6F5EE"/>
          </a:solidFill>
          <a:ln w="9525" cap="flat" cmpd="sng">
            <a:solidFill>
              <a:srgbClr val="BCD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9867662" y="1932027"/>
            <a:ext cx="639008" cy="639008"/>
          </a:xfrm>
          <a:prstGeom prst="roundRect">
            <a:avLst>
              <a:gd name="adj" fmla="val 14308249"/>
            </a:avLst>
          </a:prstGeom>
          <a:solidFill>
            <a:srgbClr val="26A6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" name="Google Shape;161;p2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43398" y="2107763"/>
            <a:ext cx="287536" cy="28753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/>
          <p:nvPr/>
        </p:nvSpPr>
        <p:spPr>
          <a:xfrm>
            <a:off x="9867662" y="2784038"/>
            <a:ext cx="3796546" cy="665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050"/>
              <a:buFont typeface="Unbounded"/>
              <a:buNone/>
            </a:pPr>
            <a:r>
              <a:rPr lang="en-US" sz="2050" b="1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Real-Time Data Access</a:t>
            </a:r>
            <a:endParaRPr sz="2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2"/>
          <p:cNvSpPr/>
          <p:nvPr/>
        </p:nvSpPr>
        <p:spPr>
          <a:xfrm>
            <a:off x="9867662" y="3577352"/>
            <a:ext cx="3796546" cy="102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650"/>
              <a:buFont typeface="Open Sans"/>
              <a:buNone/>
            </a:pPr>
            <a:r>
              <a:rPr lang="en-US" sz="1650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Direct SQL execution retrieves live cricket batsmen statistics from MySQL database instantly.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2"/>
          <p:cNvSpPr/>
          <p:nvPr/>
        </p:nvSpPr>
        <p:spPr>
          <a:xfrm>
            <a:off x="745569" y="5041225"/>
            <a:ext cx="6463070" cy="2435304"/>
          </a:xfrm>
          <a:prstGeom prst="roundRect">
            <a:avLst>
              <a:gd name="adj" fmla="val 3674"/>
            </a:avLst>
          </a:prstGeom>
          <a:solidFill>
            <a:srgbClr val="D6F5EE"/>
          </a:solidFill>
          <a:ln w="9525" cap="flat" cmpd="sng">
            <a:solidFill>
              <a:srgbClr val="BCD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966192" y="5261848"/>
            <a:ext cx="639008" cy="639008"/>
          </a:xfrm>
          <a:prstGeom prst="roundRect">
            <a:avLst>
              <a:gd name="adj" fmla="val 14308249"/>
            </a:avLst>
          </a:prstGeom>
          <a:solidFill>
            <a:srgbClr val="26A6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6" name="Google Shape;166;p2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41928" y="5437584"/>
            <a:ext cx="287536" cy="28753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2"/>
          <p:cNvSpPr/>
          <p:nvPr/>
        </p:nvSpPr>
        <p:spPr>
          <a:xfrm>
            <a:off x="966192" y="6113859"/>
            <a:ext cx="3178731" cy="332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050"/>
              <a:buFont typeface="Unbounded"/>
              <a:buNone/>
            </a:pPr>
            <a:r>
              <a:rPr lang="en-US" sz="2050" b="1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Persistent Storage</a:t>
            </a:r>
            <a:endParaRPr sz="2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2"/>
          <p:cNvSpPr/>
          <p:nvPr/>
        </p:nvSpPr>
        <p:spPr>
          <a:xfrm>
            <a:off x="966192" y="6574393"/>
            <a:ext cx="6021824" cy="681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650"/>
              <a:buFont typeface="Open Sans"/>
              <a:buNone/>
            </a:pPr>
            <a:r>
              <a:rPr lang="en-US" sz="1650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AI analysis saves to timestamped files on the server filesystem for audit trails and historical reference.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2"/>
          <p:cNvSpPr/>
          <p:nvPr/>
        </p:nvSpPr>
        <p:spPr>
          <a:xfrm>
            <a:off x="7421642" y="5041225"/>
            <a:ext cx="6463189" cy="2435304"/>
          </a:xfrm>
          <a:prstGeom prst="roundRect">
            <a:avLst>
              <a:gd name="adj" fmla="val 3674"/>
            </a:avLst>
          </a:prstGeom>
          <a:solidFill>
            <a:srgbClr val="D6F5EE"/>
          </a:solidFill>
          <a:ln w="9525" cap="flat" cmpd="sng">
            <a:solidFill>
              <a:srgbClr val="BCD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7642265" y="5261848"/>
            <a:ext cx="639008" cy="639008"/>
          </a:xfrm>
          <a:prstGeom prst="roundRect">
            <a:avLst>
              <a:gd name="adj" fmla="val 14308249"/>
            </a:avLst>
          </a:prstGeom>
          <a:solidFill>
            <a:srgbClr val="26A6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p22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818001" y="5437584"/>
            <a:ext cx="287536" cy="287536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2"/>
          <p:cNvSpPr/>
          <p:nvPr/>
        </p:nvSpPr>
        <p:spPr>
          <a:xfrm>
            <a:off x="7642265" y="6113859"/>
            <a:ext cx="3861673" cy="332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050"/>
              <a:buFont typeface="Unbounded"/>
              <a:buNone/>
            </a:pPr>
            <a:r>
              <a:rPr lang="en-US" sz="2050" b="1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Telegram Notifications</a:t>
            </a:r>
            <a:endParaRPr sz="2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7642265" y="6574393"/>
            <a:ext cx="6021943" cy="681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650"/>
              <a:buFont typeface="Open Sans"/>
              <a:buNone/>
            </a:pPr>
            <a:r>
              <a:rPr lang="en-US" sz="1650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Instant alerts inform users when analysis completes and file is ready, enabling remote workflow monitoring.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"/>
          <p:cNvSpPr/>
          <p:nvPr/>
        </p:nvSpPr>
        <p:spPr>
          <a:xfrm>
            <a:off x="793790" y="1549241"/>
            <a:ext cx="7556421" cy="1133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3550"/>
              <a:buFont typeface="Unbounded"/>
              <a:buNone/>
            </a:pPr>
            <a:r>
              <a:rPr lang="en-US" sz="3550" b="1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Configuration &amp; Requirements</a:t>
            </a:r>
            <a:endParaRPr sz="3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3"/>
          <p:cNvSpPr/>
          <p:nvPr/>
        </p:nvSpPr>
        <p:spPr>
          <a:xfrm>
            <a:off x="793790" y="3250168"/>
            <a:ext cx="3501509" cy="70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lang="en-US" sz="2200" b="1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Credentials Required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3"/>
          <p:cNvSpPr/>
          <p:nvPr/>
        </p:nvSpPr>
        <p:spPr>
          <a:xfrm>
            <a:off x="793790" y="4185642"/>
            <a:ext cx="3501509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Char char="•"/>
            </a:pPr>
            <a:r>
              <a:rPr lang="en-US" sz="1750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MySQL database (host, port, credentials)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3"/>
          <p:cNvSpPr/>
          <p:nvPr/>
        </p:nvSpPr>
        <p:spPr>
          <a:xfrm>
            <a:off x="793790" y="4990743"/>
            <a:ext cx="35015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Char char="•"/>
            </a:pPr>
            <a:r>
              <a:rPr lang="en-US" sz="1750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Google Gemini API key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3"/>
          <p:cNvSpPr/>
          <p:nvPr/>
        </p:nvSpPr>
        <p:spPr>
          <a:xfrm>
            <a:off x="793790" y="5432941"/>
            <a:ext cx="35015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Char char="•"/>
            </a:pPr>
            <a:r>
              <a:rPr lang="en-US" sz="1750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Telegram bot token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3"/>
          <p:cNvSpPr/>
          <p:nvPr/>
        </p:nvSpPr>
        <p:spPr>
          <a:xfrm>
            <a:off x="793790" y="5875139"/>
            <a:ext cx="35015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Char char="•"/>
            </a:pPr>
            <a:r>
              <a:rPr lang="en-US" sz="1750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Cricket batsmen table access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3"/>
          <p:cNvSpPr/>
          <p:nvPr/>
        </p:nvSpPr>
        <p:spPr>
          <a:xfrm>
            <a:off x="4856321" y="3250168"/>
            <a:ext cx="3501509" cy="70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lang="en-US" sz="2200" b="1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System Requirements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3"/>
          <p:cNvSpPr/>
          <p:nvPr/>
        </p:nvSpPr>
        <p:spPr>
          <a:xfrm>
            <a:off x="4856321" y="4185642"/>
            <a:ext cx="3501509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Char char="•"/>
            </a:pPr>
            <a:r>
              <a:rPr lang="en-US" sz="1750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n8n instance (self-hosted or cloud)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3"/>
          <p:cNvSpPr/>
          <p:nvPr/>
        </p:nvSpPr>
        <p:spPr>
          <a:xfrm>
            <a:off x="4856321" y="4990743"/>
            <a:ext cx="3501509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Char char="•"/>
            </a:pPr>
            <a:r>
              <a:rPr lang="en-US" sz="1750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File system access at /home/node/files/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3"/>
          <p:cNvSpPr/>
          <p:nvPr/>
        </p:nvSpPr>
        <p:spPr>
          <a:xfrm>
            <a:off x="4856321" y="5795843"/>
            <a:ext cx="35015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Char char="•"/>
            </a:pPr>
            <a:r>
              <a:rPr lang="en-US" sz="1750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MySQL network connectivity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3"/>
          <p:cNvSpPr/>
          <p:nvPr/>
        </p:nvSpPr>
        <p:spPr>
          <a:xfrm>
            <a:off x="4856321" y="6238042"/>
            <a:ext cx="35015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Char char="•"/>
            </a:pPr>
            <a:r>
              <a:rPr lang="en-US" sz="1750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Internet for API calls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/>
          <p:nvPr/>
        </p:nvSpPr>
        <p:spPr>
          <a:xfrm>
            <a:off x="828960" y="792064"/>
            <a:ext cx="11491994" cy="720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3550"/>
              <a:buFont typeface="Unbounded"/>
              <a:buNone/>
            </a:pPr>
            <a:r>
              <a:rPr lang="en-US" sz="3550" b="1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Future Enhancements &amp; Conclusion</a:t>
            </a:r>
            <a:endParaRPr sz="3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4"/>
          <p:cNvSpPr/>
          <p:nvPr/>
        </p:nvSpPr>
        <p:spPr>
          <a:xfrm>
            <a:off x="6620351" y="4389715"/>
            <a:ext cx="7216259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4"/>
          <p:cNvSpPr/>
          <p:nvPr/>
        </p:nvSpPr>
        <p:spPr>
          <a:xfrm>
            <a:off x="6620351" y="5932051"/>
            <a:ext cx="7216259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8339" y="1614337"/>
            <a:ext cx="8170984" cy="6193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4"/>
          <p:cNvSpPr/>
          <p:nvPr/>
        </p:nvSpPr>
        <p:spPr>
          <a:xfrm>
            <a:off x="706108" y="1850268"/>
            <a:ext cx="6976705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4450"/>
              <a:buFont typeface="Unbounded"/>
              <a:buNone/>
            </a:pPr>
            <a:r>
              <a:rPr lang="en-US" sz="4450" b="1" dirty="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Workflow Overview</a:t>
            </a:r>
            <a:endParaRPr sz="44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4"/>
          <p:cNvSpPr/>
          <p:nvPr/>
        </p:nvSpPr>
        <p:spPr>
          <a:xfrm>
            <a:off x="793790" y="3550563"/>
            <a:ext cx="7556421" cy="217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This intelligent workflow combines MySQL database queries, Google Gemini AI analysis, and Telegram notifications to deliver real-time cricket statistics insights. Users interact via a web-based chat interface that triggers automated data retrieval, AI-powered analysis, and persistent file storage—transforming raw database records into actionable intelligence.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68097"/>
            <a:ext cx="14630400" cy="5681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/>
          <p:nvPr/>
        </p:nvSpPr>
        <p:spPr>
          <a:xfrm>
            <a:off x="793790" y="1239083"/>
            <a:ext cx="5114687" cy="566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3550"/>
              <a:buFont typeface="Unbounded"/>
              <a:buNone/>
            </a:pPr>
            <a:r>
              <a:rPr lang="en-US" sz="3550" b="1" dirty="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Core Architecture</a:t>
            </a:r>
            <a:endParaRPr sz="35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6"/>
          <p:cNvSpPr/>
          <p:nvPr/>
        </p:nvSpPr>
        <p:spPr>
          <a:xfrm>
            <a:off x="793790" y="2826544"/>
            <a:ext cx="6407944" cy="1685092"/>
          </a:xfrm>
          <a:prstGeom prst="roundRect">
            <a:avLst>
              <a:gd name="adj" fmla="val 5654"/>
            </a:avLst>
          </a:prstGeom>
          <a:solidFill>
            <a:srgbClr val="D6F5EE"/>
          </a:solidFill>
          <a:ln w="9525" cap="flat" cmpd="sng">
            <a:solidFill>
              <a:srgbClr val="BCD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6"/>
          <p:cNvSpPr/>
          <p:nvPr/>
        </p:nvSpPr>
        <p:spPr>
          <a:xfrm>
            <a:off x="1028224" y="306097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lang="en-US" sz="2200" b="1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Chat Interface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6"/>
          <p:cNvSpPr/>
          <p:nvPr/>
        </p:nvSpPr>
        <p:spPr>
          <a:xfrm>
            <a:off x="1028224" y="3551396"/>
            <a:ext cx="5939076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Web-based chat trigger providing user entry point and interactive conversation interface.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6"/>
          <p:cNvSpPr/>
          <p:nvPr/>
        </p:nvSpPr>
        <p:spPr>
          <a:xfrm>
            <a:off x="7428548" y="2826544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D6F5EE"/>
          </a:solidFill>
          <a:ln w="9525" cap="flat" cmpd="sng">
            <a:solidFill>
              <a:srgbClr val="BCD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6"/>
          <p:cNvSpPr/>
          <p:nvPr/>
        </p:nvSpPr>
        <p:spPr>
          <a:xfrm>
            <a:off x="7662982" y="306097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lang="en-US" sz="2200" b="1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Data Layer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6"/>
          <p:cNvSpPr/>
          <p:nvPr/>
        </p:nvSpPr>
        <p:spPr>
          <a:xfrm>
            <a:off x="7662982" y="3551396"/>
            <a:ext cx="5939195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MySQL database connection retrieving cricket batsmen statistics with real-time data access.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6"/>
          <p:cNvSpPr/>
          <p:nvPr/>
        </p:nvSpPr>
        <p:spPr>
          <a:xfrm>
            <a:off x="793790" y="4738449"/>
            <a:ext cx="6407944" cy="1685092"/>
          </a:xfrm>
          <a:prstGeom prst="roundRect">
            <a:avLst>
              <a:gd name="adj" fmla="val 5654"/>
            </a:avLst>
          </a:prstGeom>
          <a:solidFill>
            <a:srgbClr val="D6F5EE"/>
          </a:solidFill>
          <a:ln w="9525" cap="flat" cmpd="sng">
            <a:solidFill>
              <a:srgbClr val="BCD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6"/>
          <p:cNvSpPr/>
          <p:nvPr/>
        </p:nvSpPr>
        <p:spPr>
          <a:xfrm>
            <a:off x="1028224" y="497288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lang="en-US" sz="2200" b="1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AI Brain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6"/>
          <p:cNvSpPr/>
          <p:nvPr/>
        </p:nvSpPr>
        <p:spPr>
          <a:xfrm>
            <a:off x="1028224" y="5463302"/>
            <a:ext cx="5939076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Google Gemini LLM processing natural language queries and generating intelligent analytical insights.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6"/>
          <p:cNvSpPr/>
          <p:nvPr/>
        </p:nvSpPr>
        <p:spPr>
          <a:xfrm>
            <a:off x="7428548" y="4738449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D6F5EE"/>
          </a:solidFill>
          <a:ln w="9525" cap="flat" cmpd="sng">
            <a:solidFill>
              <a:srgbClr val="BCD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6"/>
          <p:cNvSpPr/>
          <p:nvPr/>
        </p:nvSpPr>
        <p:spPr>
          <a:xfrm>
            <a:off x="7662982" y="497288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lang="en-US" sz="2200" b="1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Output Pipeline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6"/>
          <p:cNvSpPr/>
          <p:nvPr/>
        </p:nvSpPr>
        <p:spPr>
          <a:xfrm>
            <a:off x="7662982" y="5463302"/>
            <a:ext cx="5939195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File conversion, storage, and Telegram notifications ensuring results reach users reliably.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/>
          <p:nvPr/>
        </p:nvSpPr>
        <p:spPr>
          <a:xfrm>
            <a:off x="793790" y="1234797"/>
            <a:ext cx="7556421" cy="1133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3550"/>
              <a:buFont typeface="Unbounded"/>
              <a:buNone/>
            </a:pPr>
            <a:r>
              <a:rPr lang="en-US" sz="3550" b="1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Component 1: Chat Trigger &amp; Database Query</a:t>
            </a:r>
            <a:endParaRPr sz="3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7"/>
          <p:cNvSpPr/>
          <p:nvPr/>
        </p:nvSpPr>
        <p:spPr>
          <a:xfrm>
            <a:off x="793790" y="2935724"/>
            <a:ext cx="3241834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lang="en-US" sz="2200" b="1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Chat Trigger Node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7"/>
          <p:cNvSpPr/>
          <p:nvPr/>
        </p:nvSpPr>
        <p:spPr>
          <a:xfrm>
            <a:off x="793790" y="3516868"/>
            <a:ext cx="3501509" cy="3273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Entry point creating a public web interface. Users see welcome message: "Hi there! </a:t>
            </a:r>
            <a:r>
              <a:rPr lang="en-US" sz="175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👋</a:t>
            </a:r>
            <a:r>
              <a:rPr lang="en-US" sz="1750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 I am a data analyst assistant how can I help u?" with input placeholder "Type your question.." This webhook-enabled component activates the entire workflow upon message submission.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7"/>
          <p:cNvSpPr/>
          <p:nvPr/>
        </p:nvSpPr>
        <p:spPr>
          <a:xfrm>
            <a:off x="4856321" y="2935724"/>
            <a:ext cx="343221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lang="en-US" sz="2200" b="1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MySQL Query Node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7"/>
          <p:cNvSpPr/>
          <p:nvPr/>
        </p:nvSpPr>
        <p:spPr>
          <a:xfrm>
            <a:off x="4856321" y="3516868"/>
            <a:ext cx="3501509" cy="290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Executes </a:t>
            </a:r>
            <a:r>
              <a:rPr lang="en-US" sz="1750">
                <a:solidFill>
                  <a:srgbClr val="333F70"/>
                </a:solidFill>
                <a:highlight>
                  <a:srgbClr val="F2F2F2"/>
                </a:highlight>
                <a:latin typeface="Consolas"/>
                <a:ea typeface="Consolas"/>
                <a:cs typeface="Consolas"/>
                <a:sym typeface="Consolas"/>
              </a:rPr>
              <a:t>SELECT * FROM cricket_batsmen;</a:t>
            </a:r>
            <a:r>
              <a:rPr lang="en-US" sz="1750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 retrieving player records including Batsmen name, Run_Score, Strike_Rate, Team, Opposition, and Venue. Direct database connection ensures real-time data availability for analysis.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/>
          <p:nvPr/>
        </p:nvSpPr>
        <p:spPr>
          <a:xfrm>
            <a:off x="6280190" y="1316593"/>
            <a:ext cx="7556421" cy="1133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3550"/>
              <a:buFont typeface="Unbounded"/>
              <a:buNone/>
            </a:pPr>
            <a:r>
              <a:rPr lang="en-US" sz="3550" b="1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Component 2: Data Transformation</a:t>
            </a:r>
            <a:endParaRPr sz="3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8"/>
          <p:cNvSpPr/>
          <p:nvPr/>
        </p:nvSpPr>
        <p:spPr>
          <a:xfrm>
            <a:off x="6280190" y="2790706"/>
            <a:ext cx="7556421" cy="217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The JavaScript code node transforms raw SQL results into AI-readable format. It iterates through database records, converts each entry into human-readable sentences like: "Virat Kohli scored 127 runs with a strike rate of 95.3 for India vs Australia at Sydney." This formatted summary combined with analysis instructions creates the comprehensive prompt for AI processing.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8"/>
          <p:cNvSpPr/>
          <p:nvPr/>
        </p:nvSpPr>
        <p:spPr>
          <a:xfrm>
            <a:off x="6417976" y="5506760"/>
            <a:ext cx="7556421" cy="1689616"/>
          </a:xfrm>
          <a:prstGeom prst="roundRect">
            <a:avLst>
              <a:gd name="adj" fmla="val 5638"/>
            </a:avLst>
          </a:prstGeom>
          <a:solidFill>
            <a:srgbClr val="C1F1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8" name="Google Shape;98;p1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7004" y="5574983"/>
            <a:ext cx="283488" cy="22681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/>
          <p:nvPr/>
        </p:nvSpPr>
        <p:spPr>
          <a:xfrm>
            <a:off x="7017306" y="5506760"/>
            <a:ext cx="6592491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Open Sans"/>
              <a:buNone/>
            </a:pPr>
            <a:r>
              <a:rPr lang="en-US" sz="175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Key Function:</a:t>
            </a:r>
            <a:r>
              <a:rPr lang="en-US" sz="175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Constructs detailed analysis prompt requesting top 3 batsmen by strike rate with numerical comparisons and performance metrics.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30671"/>
            <a:ext cx="14630400" cy="5768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/>
          <p:nvPr/>
        </p:nvSpPr>
        <p:spPr>
          <a:xfrm>
            <a:off x="6280190" y="691515"/>
            <a:ext cx="7556421" cy="1133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3550"/>
              <a:buFont typeface="Unbounded"/>
              <a:buNone/>
            </a:pPr>
            <a:r>
              <a:rPr lang="en-US" sz="3550" b="1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Component 3: AI Analysis Engine</a:t>
            </a:r>
            <a:endParaRPr sz="3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2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0190" y="2165628"/>
            <a:ext cx="1134070" cy="1669852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/>
          <p:nvPr/>
        </p:nvSpPr>
        <p:spPr>
          <a:xfrm>
            <a:off x="7654052" y="2165628"/>
            <a:ext cx="3084790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lang="en-US" sz="2200" b="1" dirty="0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n8n Data Orchestrator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0"/>
          <p:cNvSpPr/>
          <p:nvPr/>
        </p:nvSpPr>
        <p:spPr>
          <a:xfrm>
            <a:off x="7641074" y="2882860"/>
            <a:ext cx="6195536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Connects to MySQL , processes queries and automates data analysis 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2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80190" y="3835479"/>
            <a:ext cx="1134070" cy="203275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/>
          <p:nvPr/>
        </p:nvSpPr>
        <p:spPr>
          <a:xfrm>
            <a:off x="7641074" y="4062293"/>
            <a:ext cx="3397687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lang="en-US" sz="2200" b="1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Google Gemini LLM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0"/>
          <p:cNvSpPr/>
          <p:nvPr/>
        </p:nvSpPr>
        <p:spPr>
          <a:xfrm>
            <a:off x="7641074" y="4552712"/>
            <a:ext cx="6195536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Processes formatted data prompts and generates analytical insights using advanced language understanding.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p20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80190" y="5868233"/>
            <a:ext cx="1134070" cy="1669852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/>
          <p:nvPr/>
        </p:nvSpPr>
        <p:spPr>
          <a:xfrm>
            <a:off x="7641074" y="609504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lang="en-US" sz="2200" b="1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Memory Buffer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0"/>
          <p:cNvSpPr/>
          <p:nvPr/>
        </p:nvSpPr>
        <p:spPr>
          <a:xfrm>
            <a:off x="7641074" y="6585466"/>
            <a:ext cx="6195536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lang="en-US" sz="1750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Maintains conversation context with 15-message window enabling contextual follow-up questions.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/>
          <p:nvPr/>
        </p:nvSpPr>
        <p:spPr>
          <a:xfrm>
            <a:off x="654844" y="514469"/>
            <a:ext cx="7146846" cy="467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62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900"/>
              <a:buFont typeface="Unbounded"/>
              <a:buNone/>
            </a:pPr>
            <a:r>
              <a:rPr lang="en-US" sz="2900" b="1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Data Flow &amp; Execution Pipeline</a:t>
            </a: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1"/>
          <p:cNvSpPr/>
          <p:nvPr/>
        </p:nvSpPr>
        <p:spPr>
          <a:xfrm>
            <a:off x="654844" y="1356360"/>
            <a:ext cx="187047" cy="1122640"/>
          </a:xfrm>
          <a:prstGeom prst="roundRect">
            <a:avLst>
              <a:gd name="adj" fmla="val 42014"/>
            </a:avLst>
          </a:prstGeom>
          <a:solidFill>
            <a:srgbClr val="D6F5EE"/>
          </a:solidFill>
          <a:ln w="9525" cap="flat" cmpd="sng">
            <a:solidFill>
              <a:srgbClr val="BCD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1"/>
          <p:cNvSpPr/>
          <p:nvPr/>
        </p:nvSpPr>
        <p:spPr>
          <a:xfrm>
            <a:off x="1028938" y="1543407"/>
            <a:ext cx="2752368" cy="292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800"/>
              <a:buFont typeface="Unbounded"/>
              <a:buNone/>
            </a:pPr>
            <a:r>
              <a:rPr lang="en-US" sz="1800" b="1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User Initiates Chat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1"/>
          <p:cNvSpPr/>
          <p:nvPr/>
        </p:nvSpPr>
        <p:spPr>
          <a:xfrm>
            <a:off x="1028938" y="1947862"/>
            <a:ext cx="12946618" cy="299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50"/>
              <a:buFont typeface="Open Sans"/>
              <a:buNone/>
            </a:pPr>
            <a:r>
              <a:rPr lang="en-US" sz="1450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User opens webhook URL, receives welcome message, types cricket statistics question.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1"/>
          <p:cNvSpPr/>
          <p:nvPr/>
        </p:nvSpPr>
        <p:spPr>
          <a:xfrm>
            <a:off x="935474" y="2666048"/>
            <a:ext cx="187047" cy="1122640"/>
          </a:xfrm>
          <a:prstGeom prst="roundRect">
            <a:avLst>
              <a:gd name="adj" fmla="val 42014"/>
            </a:avLst>
          </a:prstGeom>
          <a:solidFill>
            <a:srgbClr val="D6F5EE"/>
          </a:solidFill>
          <a:ln w="9525" cap="flat" cmpd="sng">
            <a:solidFill>
              <a:srgbClr val="BCD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1"/>
          <p:cNvSpPr/>
          <p:nvPr/>
        </p:nvSpPr>
        <p:spPr>
          <a:xfrm>
            <a:off x="1309568" y="2853095"/>
            <a:ext cx="2835593" cy="292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800"/>
              <a:buFont typeface="Unbounded"/>
              <a:buNone/>
            </a:pPr>
            <a:r>
              <a:rPr lang="en-US" sz="1800" b="1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Database Retrieval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1"/>
          <p:cNvSpPr/>
          <p:nvPr/>
        </p:nvSpPr>
        <p:spPr>
          <a:xfrm>
            <a:off x="1309568" y="3257550"/>
            <a:ext cx="12665988" cy="299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50"/>
              <a:buFont typeface="Open Sans"/>
              <a:buNone/>
            </a:pPr>
            <a:r>
              <a:rPr lang="en-US" sz="1450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MySQL node executes query and retrieves all batsmen records from the database.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1"/>
          <p:cNvSpPr/>
          <p:nvPr/>
        </p:nvSpPr>
        <p:spPr>
          <a:xfrm>
            <a:off x="1216104" y="3975735"/>
            <a:ext cx="187047" cy="1122640"/>
          </a:xfrm>
          <a:prstGeom prst="roundRect">
            <a:avLst>
              <a:gd name="adj" fmla="val 42014"/>
            </a:avLst>
          </a:prstGeom>
          <a:solidFill>
            <a:srgbClr val="D6F5EE"/>
          </a:solidFill>
          <a:ln w="9525" cap="flat" cmpd="sng">
            <a:solidFill>
              <a:srgbClr val="BCD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1"/>
          <p:cNvSpPr/>
          <p:nvPr/>
        </p:nvSpPr>
        <p:spPr>
          <a:xfrm>
            <a:off x="1590199" y="4162782"/>
            <a:ext cx="3154799" cy="292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800"/>
              <a:buFont typeface="Unbounded"/>
              <a:buNone/>
            </a:pPr>
            <a:r>
              <a:rPr lang="en-US" sz="1800" b="1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Data Transformation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1"/>
          <p:cNvSpPr/>
          <p:nvPr/>
        </p:nvSpPr>
        <p:spPr>
          <a:xfrm>
            <a:off x="1590199" y="4567238"/>
            <a:ext cx="12385358" cy="299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50"/>
              <a:buFont typeface="Open Sans"/>
              <a:buNone/>
            </a:pPr>
            <a:r>
              <a:rPr lang="en-US" sz="1450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JavaScript formats records into readable sentences and constructs analysis prompt.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1"/>
          <p:cNvSpPr/>
          <p:nvPr/>
        </p:nvSpPr>
        <p:spPr>
          <a:xfrm>
            <a:off x="1496735" y="5285423"/>
            <a:ext cx="187047" cy="1122640"/>
          </a:xfrm>
          <a:prstGeom prst="roundRect">
            <a:avLst>
              <a:gd name="adj" fmla="val 42014"/>
            </a:avLst>
          </a:prstGeom>
          <a:solidFill>
            <a:srgbClr val="D6F5EE"/>
          </a:solidFill>
          <a:ln w="9525" cap="flat" cmpd="sng">
            <a:solidFill>
              <a:srgbClr val="BCD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1"/>
          <p:cNvSpPr/>
          <p:nvPr/>
        </p:nvSpPr>
        <p:spPr>
          <a:xfrm>
            <a:off x="1870829" y="5472470"/>
            <a:ext cx="2338864" cy="292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800"/>
              <a:buFont typeface="Unbounded"/>
              <a:buNone/>
            </a:pPr>
            <a:r>
              <a:rPr lang="en-US" sz="1800" b="1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AI Processing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1"/>
          <p:cNvSpPr/>
          <p:nvPr/>
        </p:nvSpPr>
        <p:spPr>
          <a:xfrm>
            <a:off x="1870829" y="5876925"/>
            <a:ext cx="12104727" cy="299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50"/>
              <a:buFont typeface="Open Sans"/>
              <a:buNone/>
            </a:pPr>
            <a:r>
              <a:rPr lang="en-US" sz="1450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LangChain Agent sends prompt to Gemini, which generates detailed comparative analysis.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1"/>
          <p:cNvSpPr/>
          <p:nvPr/>
        </p:nvSpPr>
        <p:spPr>
          <a:xfrm>
            <a:off x="1216104" y="6595110"/>
            <a:ext cx="187047" cy="1122640"/>
          </a:xfrm>
          <a:prstGeom prst="roundRect">
            <a:avLst>
              <a:gd name="adj" fmla="val 42014"/>
            </a:avLst>
          </a:prstGeom>
          <a:solidFill>
            <a:srgbClr val="D6F5EE"/>
          </a:solidFill>
          <a:ln w="9525" cap="flat" cmpd="sng">
            <a:solidFill>
              <a:srgbClr val="BCD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1"/>
          <p:cNvSpPr/>
          <p:nvPr/>
        </p:nvSpPr>
        <p:spPr>
          <a:xfrm>
            <a:off x="1590199" y="6782157"/>
            <a:ext cx="3966448" cy="292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800"/>
              <a:buFont typeface="Unbounded"/>
              <a:buNone/>
            </a:pPr>
            <a:r>
              <a:rPr lang="en-US" sz="1800" b="1">
                <a:solidFill>
                  <a:srgbClr val="333F70"/>
                </a:solidFill>
                <a:latin typeface="Unbounded"/>
                <a:ea typeface="Unbounded"/>
                <a:cs typeface="Unbounded"/>
                <a:sym typeface="Unbounded"/>
              </a:rPr>
              <a:t>File Creation &amp; Notification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1"/>
          <p:cNvSpPr/>
          <p:nvPr/>
        </p:nvSpPr>
        <p:spPr>
          <a:xfrm>
            <a:off x="1590199" y="7186613"/>
            <a:ext cx="12385358" cy="299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450"/>
              <a:buFont typeface="Open Sans"/>
              <a:buNone/>
            </a:pPr>
            <a:r>
              <a:rPr lang="en-US" sz="1450">
                <a:solidFill>
                  <a:srgbClr val="333F70"/>
                </a:solidFill>
                <a:latin typeface="Open Sans"/>
                <a:ea typeface="Open Sans"/>
                <a:cs typeface="Open Sans"/>
                <a:sym typeface="Open Sans"/>
              </a:rPr>
              <a:t>Analysis converts to file, saves to /home/node/files/ai_output.txt, and Telegram notification sent.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6800" y="683917"/>
            <a:ext cx="5861537" cy="4966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616</Words>
  <Application>Microsoft Office PowerPoint</Application>
  <PresentationFormat>Custom</PresentationFormat>
  <Paragraphs>72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Unbounded</vt:lpstr>
      <vt:lpstr>Calibri</vt:lpstr>
      <vt:lpstr>Open Sans</vt:lpstr>
      <vt:lpstr>Consolas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Hasini Boddapadu</dc:creator>
  <cp:lastModifiedBy>Hasini Boddapadu</cp:lastModifiedBy>
  <cp:revision>1</cp:revision>
  <dcterms:modified xsi:type="dcterms:W3CDTF">2025-10-31T17:33:18Z</dcterms:modified>
</cp:coreProperties>
</file>